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2"/>
  </p:notesMasterIdLst>
  <p:sldIdLst>
    <p:sldId id="256" r:id="rId2"/>
    <p:sldId id="309" r:id="rId3"/>
    <p:sldId id="310" r:id="rId4"/>
    <p:sldId id="311" r:id="rId5"/>
    <p:sldId id="312" r:id="rId6"/>
    <p:sldId id="318" r:id="rId7"/>
    <p:sldId id="315" r:id="rId8"/>
    <p:sldId id="294" r:id="rId9"/>
    <p:sldId id="295" r:id="rId10"/>
    <p:sldId id="296" r:id="rId11"/>
    <p:sldId id="299" r:id="rId12"/>
    <p:sldId id="301" r:id="rId13"/>
    <p:sldId id="302" r:id="rId14"/>
    <p:sldId id="303" r:id="rId15"/>
    <p:sldId id="304" r:id="rId16"/>
    <p:sldId id="317" r:id="rId17"/>
    <p:sldId id="305" r:id="rId18"/>
    <p:sldId id="306" r:id="rId19"/>
    <p:sldId id="307" r:id="rId20"/>
    <p:sldId id="3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749AE-A1B6-434C-9D2F-56ED51AFA246}" v="234" dt="2022-12-25T17:32:31.291"/>
    <p1510:client id="{E7C424E9-FFDE-40C4-819E-60BEF9DD803D}" v="1" dt="2022-12-26T15:28:58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sh Kumar" userId="c40c3c1f43e766ba" providerId="LiveId" clId="{E7C424E9-FFDE-40C4-819E-60BEF9DD803D}"/>
    <pc:docChg chg="undo custSel addSld modSld">
      <pc:chgData name="Suresh Kumar" userId="c40c3c1f43e766ba" providerId="LiveId" clId="{E7C424E9-FFDE-40C4-819E-60BEF9DD803D}" dt="2022-12-26T15:28:58.933" v="87" actId="313"/>
      <pc:docMkLst>
        <pc:docMk/>
      </pc:docMkLst>
      <pc:sldChg chg="addSp delSp modSp new mod setBg">
        <pc:chgData name="Suresh Kumar" userId="c40c3c1f43e766ba" providerId="LiveId" clId="{E7C424E9-FFDE-40C4-819E-60BEF9DD803D}" dt="2022-12-26T15:28:58.933" v="87" actId="313"/>
        <pc:sldMkLst>
          <pc:docMk/>
          <pc:sldMk cId="2319821584" sldId="317"/>
        </pc:sldMkLst>
        <pc:spChg chg="mo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2" creationId="{7630D32F-BBA9-1F06-2A98-C5744DE348EE}"/>
          </ac:spMkLst>
        </pc:spChg>
        <pc:spChg chg="del mod">
          <ac:chgData name="Suresh Kumar" userId="c40c3c1f43e766ba" providerId="LiveId" clId="{E7C424E9-FFDE-40C4-819E-60BEF9DD803D}" dt="2022-12-26T15:28:06.604" v="80" actId="26606"/>
          <ac:spMkLst>
            <pc:docMk/>
            <pc:sldMk cId="2319821584" sldId="317"/>
            <ac:spMk id="3" creationId="{07AB3BC2-F4A1-6693-7043-260E32336BBC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9" creationId="{BACC6370-2D7E-4714-9D71-7542949D7D5D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11" creationId="{256B2C21-A230-48C0-8DF1-C46611373C44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13" creationId="{3847E18C-932D-4C95-AABA-FEC7C9499AD7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15" creationId="{3150CB11-0C61-439E-910F-5787759E72A0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17" creationId="{43F8A58B-5155-44CE-A5FF-7647B47D0A7A}"/>
          </ac:spMkLst>
        </pc:spChg>
        <pc:spChg chg="add del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19" creationId="{443F2ACA-E6D6-4028-82DD-F03C262D5DE6}"/>
          </ac:spMkLst>
        </pc:spChg>
        <pc:spChg chg="ad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24" creationId="{A8384FB5-9ADC-4DDC-881B-597D56F5B15D}"/>
          </ac:spMkLst>
        </pc:spChg>
        <pc:spChg chg="ad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26" creationId="{91E5A9A7-95C6-4F4F-B00E-C82E07FE62EF}"/>
          </ac:spMkLst>
        </pc:spChg>
        <pc:spChg chg="ad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28" creationId="{D07DD2DE-F619-49DD-B5E7-03A290FF4ED1}"/>
          </ac:spMkLst>
        </pc:spChg>
        <pc:spChg chg="ad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30" creationId="{85149191-5F60-4A28-AAFF-039F96B0F3EC}"/>
          </ac:spMkLst>
        </pc:spChg>
        <pc:spChg chg="add">
          <ac:chgData name="Suresh Kumar" userId="c40c3c1f43e766ba" providerId="LiveId" clId="{E7C424E9-FFDE-40C4-819E-60BEF9DD803D}" dt="2022-12-26T15:28:52.635" v="86" actId="26606"/>
          <ac:spMkLst>
            <pc:docMk/>
            <pc:sldMk cId="2319821584" sldId="317"/>
            <ac:spMk id="32" creationId="{F8260ED5-17F7-4158-B241-D51DD4CF1B7E}"/>
          </ac:spMkLst>
        </pc:spChg>
        <pc:graphicFrameChg chg="add mod modGraphic">
          <ac:chgData name="Suresh Kumar" userId="c40c3c1f43e766ba" providerId="LiveId" clId="{E7C424E9-FFDE-40C4-819E-60BEF9DD803D}" dt="2022-12-26T15:28:58.933" v="87" actId="313"/>
          <ac:graphicFrameMkLst>
            <pc:docMk/>
            <pc:sldMk cId="2319821584" sldId="317"/>
            <ac:graphicFrameMk id="5" creationId="{B253C079-71CB-4AC3-A4C6-0FE167B617F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02820-BC55-4B2F-9F7F-F47CABF4BE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C06969-D8E8-4C42-8474-7082E8B80F25}">
      <dgm:prSet/>
      <dgm:spPr/>
      <dgm:t>
        <a:bodyPr/>
        <a:lstStyle/>
        <a:p>
          <a:r>
            <a:rPr lang="en-US"/>
            <a:t>Death rattle </a:t>
          </a:r>
        </a:p>
      </dgm:t>
    </dgm:pt>
    <dgm:pt modelId="{CAC38830-21EF-4F73-B0C3-FBC2F0078DF2}" type="parTrans" cxnId="{20AEF629-1E07-4869-B651-4F298C6BB01A}">
      <dgm:prSet/>
      <dgm:spPr/>
      <dgm:t>
        <a:bodyPr/>
        <a:lstStyle/>
        <a:p>
          <a:endParaRPr lang="en-US"/>
        </a:p>
      </dgm:t>
    </dgm:pt>
    <dgm:pt modelId="{336F2307-9D8E-443D-9603-7D443F646D8A}" type="sibTrans" cxnId="{20AEF629-1E07-4869-B651-4F298C6BB01A}">
      <dgm:prSet/>
      <dgm:spPr/>
      <dgm:t>
        <a:bodyPr/>
        <a:lstStyle/>
        <a:p>
          <a:endParaRPr lang="en-US"/>
        </a:p>
      </dgm:t>
    </dgm:pt>
    <dgm:pt modelId="{AE4C6A5B-F8DA-4422-ADE3-BCF30549FB2D}">
      <dgm:prSet/>
      <dgm:spPr/>
      <dgm:t>
        <a:bodyPr/>
        <a:lstStyle/>
        <a:p>
          <a:r>
            <a:rPr lang="en-US" i="0" dirty="0">
              <a:solidFill>
                <a:srgbClr val="FFFF00"/>
              </a:solidFill>
            </a:rPr>
            <a:t>Atropine 1 mg sublingual </a:t>
          </a:r>
          <a:r>
            <a:rPr lang="en-US" i="0" dirty="0" err="1">
              <a:solidFill>
                <a:srgbClr val="FFFF00"/>
              </a:solidFill>
            </a:rPr>
            <a:t>qid</a:t>
          </a:r>
          <a:r>
            <a:rPr lang="en-US" i="0" dirty="0">
              <a:solidFill>
                <a:srgbClr val="FFFF00"/>
              </a:solidFill>
            </a:rPr>
            <a:t>/ Glycopyrrolate 0.2 mg sublingual </a:t>
          </a:r>
          <a:r>
            <a:rPr lang="en-US" i="0" dirty="0" err="1">
              <a:solidFill>
                <a:srgbClr val="FFFF00"/>
              </a:solidFill>
            </a:rPr>
            <a:t>tid</a:t>
          </a:r>
          <a:r>
            <a:rPr lang="en-US" i="0" dirty="0">
              <a:solidFill>
                <a:srgbClr val="FFFF00"/>
              </a:solidFill>
            </a:rPr>
            <a:t> – Repeat as and when necessary</a:t>
          </a:r>
        </a:p>
      </dgm:t>
    </dgm:pt>
    <dgm:pt modelId="{79B1A1BD-5625-4D53-ABE7-609499357D63}" type="parTrans" cxnId="{B06CE8C9-89AC-4E90-94EC-3550130B18D3}">
      <dgm:prSet/>
      <dgm:spPr/>
      <dgm:t>
        <a:bodyPr/>
        <a:lstStyle/>
        <a:p>
          <a:endParaRPr lang="en-US"/>
        </a:p>
      </dgm:t>
    </dgm:pt>
    <dgm:pt modelId="{07BD33A1-4650-4C2C-B90D-B73D444D7413}" type="sibTrans" cxnId="{B06CE8C9-89AC-4E90-94EC-3550130B18D3}">
      <dgm:prSet/>
      <dgm:spPr/>
      <dgm:t>
        <a:bodyPr/>
        <a:lstStyle/>
        <a:p>
          <a:endParaRPr lang="en-US"/>
        </a:p>
      </dgm:t>
    </dgm:pt>
    <dgm:pt modelId="{565AAD18-C26D-49A1-AAC5-609DB56F9613}">
      <dgm:prSet/>
      <dgm:spPr/>
      <dgm:t>
        <a:bodyPr/>
        <a:lstStyle/>
        <a:p>
          <a:r>
            <a:rPr lang="en-US"/>
            <a:t>Noisy tachypnoea in moribund</a:t>
          </a:r>
        </a:p>
      </dgm:t>
    </dgm:pt>
    <dgm:pt modelId="{BEA6C904-CF3C-489B-B3AB-7E7E06BF6862}" type="parTrans" cxnId="{81A48578-95E4-4B3E-AA39-696B4742EB0F}">
      <dgm:prSet/>
      <dgm:spPr/>
      <dgm:t>
        <a:bodyPr/>
        <a:lstStyle/>
        <a:p>
          <a:endParaRPr lang="en-US"/>
        </a:p>
      </dgm:t>
    </dgm:pt>
    <dgm:pt modelId="{00BEB857-B9EB-4D30-AE76-FCCB5A778B60}" type="sibTrans" cxnId="{81A48578-95E4-4B3E-AA39-696B4742EB0F}">
      <dgm:prSet/>
      <dgm:spPr/>
      <dgm:t>
        <a:bodyPr/>
        <a:lstStyle/>
        <a:p>
          <a:endParaRPr lang="en-US"/>
        </a:p>
      </dgm:t>
    </dgm:pt>
    <dgm:pt modelId="{2083EA3E-F190-4396-A177-F28A91F76A72}">
      <dgm:prSet/>
      <dgm:spPr/>
      <dgm:t>
        <a:bodyPr/>
        <a:lstStyle/>
        <a:p>
          <a:r>
            <a:rPr lang="en-US" i="0" dirty="0">
              <a:solidFill>
                <a:srgbClr val="FFFF00"/>
              </a:solidFill>
            </a:rPr>
            <a:t>Morphine 2-3 mg subcutaneous  +/_ Midazolam 2 mg subcutaneous </a:t>
          </a:r>
        </a:p>
      </dgm:t>
    </dgm:pt>
    <dgm:pt modelId="{1257B71C-67CC-47A2-B4A6-C76E7100181F}" type="parTrans" cxnId="{C4344A4E-A91A-4813-96E6-87F8FAA16ABB}">
      <dgm:prSet/>
      <dgm:spPr/>
      <dgm:t>
        <a:bodyPr/>
        <a:lstStyle/>
        <a:p>
          <a:endParaRPr lang="en-US"/>
        </a:p>
      </dgm:t>
    </dgm:pt>
    <dgm:pt modelId="{2140A1A3-E267-4306-A7E1-D47017DB481C}" type="sibTrans" cxnId="{C4344A4E-A91A-4813-96E6-87F8FAA16ABB}">
      <dgm:prSet/>
      <dgm:spPr/>
      <dgm:t>
        <a:bodyPr/>
        <a:lstStyle/>
        <a:p>
          <a:endParaRPr lang="en-US"/>
        </a:p>
      </dgm:t>
    </dgm:pt>
    <dgm:pt modelId="{C367EBE0-8D28-47E5-A12A-48D31CBE7440}">
      <dgm:prSet/>
      <dgm:spPr/>
      <dgm:t>
        <a:bodyPr/>
        <a:lstStyle/>
        <a:p>
          <a:r>
            <a:rPr lang="en-US"/>
            <a:t>Nausea &amp;Vomiting</a:t>
          </a:r>
        </a:p>
      </dgm:t>
    </dgm:pt>
    <dgm:pt modelId="{34721188-1125-421C-A1FF-58B798B67996}" type="parTrans" cxnId="{D10D89B1-C893-4CC1-BBBA-5270B9EAA2D0}">
      <dgm:prSet/>
      <dgm:spPr/>
      <dgm:t>
        <a:bodyPr/>
        <a:lstStyle/>
        <a:p>
          <a:endParaRPr lang="en-US"/>
        </a:p>
      </dgm:t>
    </dgm:pt>
    <dgm:pt modelId="{A9A1CDB3-F121-475E-84CB-ED060D979CA7}" type="sibTrans" cxnId="{D10D89B1-C893-4CC1-BBBA-5270B9EAA2D0}">
      <dgm:prSet/>
      <dgm:spPr/>
      <dgm:t>
        <a:bodyPr/>
        <a:lstStyle/>
        <a:p>
          <a:endParaRPr lang="en-US"/>
        </a:p>
      </dgm:t>
    </dgm:pt>
    <dgm:pt modelId="{15E82477-D170-41C1-9B05-4B64EB41BD5E}">
      <dgm:prSet/>
      <dgm:spPr/>
      <dgm:t>
        <a:bodyPr/>
        <a:lstStyle/>
        <a:p>
          <a:r>
            <a:rPr lang="en-US" i="0" dirty="0">
              <a:solidFill>
                <a:srgbClr val="FFFF00"/>
              </a:solidFill>
            </a:rPr>
            <a:t>Appropriate anti emetic + Antisecretory</a:t>
          </a:r>
        </a:p>
      </dgm:t>
    </dgm:pt>
    <dgm:pt modelId="{872D0929-4C0C-49EB-9EC7-4EB15C13B9AF}" type="parTrans" cxnId="{260509FC-0066-44DF-8A2C-7D6C2311E2E8}">
      <dgm:prSet/>
      <dgm:spPr/>
      <dgm:t>
        <a:bodyPr/>
        <a:lstStyle/>
        <a:p>
          <a:endParaRPr lang="en-US"/>
        </a:p>
      </dgm:t>
    </dgm:pt>
    <dgm:pt modelId="{1474ABD3-6EDA-446C-B248-186547453E6F}" type="sibTrans" cxnId="{260509FC-0066-44DF-8A2C-7D6C2311E2E8}">
      <dgm:prSet/>
      <dgm:spPr/>
      <dgm:t>
        <a:bodyPr/>
        <a:lstStyle/>
        <a:p>
          <a:endParaRPr lang="en-US"/>
        </a:p>
      </dgm:t>
    </dgm:pt>
    <dgm:pt modelId="{63F5C9B8-6143-4A4E-A3BF-02CB31B597EB}">
      <dgm:prSet/>
      <dgm:spPr/>
      <dgm:t>
        <a:bodyPr/>
        <a:lstStyle/>
        <a:p>
          <a:r>
            <a:rPr lang="en-US" i="0" dirty="0">
              <a:solidFill>
                <a:srgbClr val="FFFF00"/>
              </a:solidFill>
            </a:rPr>
            <a:t>Repeat as and when necessary</a:t>
          </a:r>
        </a:p>
      </dgm:t>
    </dgm:pt>
    <dgm:pt modelId="{75BBF248-185C-46CC-AE94-7F1B426D9F96}" type="parTrans" cxnId="{47CE5C14-CD8C-40B1-9624-3A03E01D1A36}">
      <dgm:prSet/>
      <dgm:spPr/>
      <dgm:t>
        <a:bodyPr/>
        <a:lstStyle/>
        <a:p>
          <a:endParaRPr lang="en-IN"/>
        </a:p>
      </dgm:t>
    </dgm:pt>
    <dgm:pt modelId="{9B107787-FBAE-4776-BE2D-7B2AC2036AF7}" type="sibTrans" cxnId="{47CE5C14-CD8C-40B1-9624-3A03E01D1A36}">
      <dgm:prSet/>
      <dgm:spPr/>
      <dgm:t>
        <a:bodyPr/>
        <a:lstStyle/>
        <a:p>
          <a:endParaRPr lang="en-IN"/>
        </a:p>
      </dgm:t>
    </dgm:pt>
    <dgm:pt modelId="{90974C6D-E9D1-4DE1-AB05-F0ED4C7F4471}" type="pres">
      <dgm:prSet presAssocID="{F5502820-BC55-4B2F-9F7F-F47CABF4BE20}" presName="linear" presStyleCnt="0">
        <dgm:presLayoutVars>
          <dgm:animLvl val="lvl"/>
          <dgm:resizeHandles val="exact"/>
        </dgm:presLayoutVars>
      </dgm:prSet>
      <dgm:spPr/>
    </dgm:pt>
    <dgm:pt modelId="{C798FF0E-AEEE-4AA6-984C-FF05A24919D5}" type="pres">
      <dgm:prSet presAssocID="{48C06969-D8E8-4C42-8474-7082E8B80F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FC49E7A-036D-4BD4-A5E4-7721B4B85296}" type="pres">
      <dgm:prSet presAssocID="{48C06969-D8E8-4C42-8474-7082E8B80F25}" presName="childText" presStyleLbl="revTx" presStyleIdx="0" presStyleCnt="3">
        <dgm:presLayoutVars>
          <dgm:bulletEnabled val="1"/>
        </dgm:presLayoutVars>
      </dgm:prSet>
      <dgm:spPr/>
    </dgm:pt>
    <dgm:pt modelId="{236A3E8C-7DD3-42D5-B7FD-80FAC6E5DCBB}" type="pres">
      <dgm:prSet presAssocID="{565AAD18-C26D-49A1-AAC5-609DB56F96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348133-51D6-4471-84B6-CFD56F38F0AF}" type="pres">
      <dgm:prSet presAssocID="{565AAD18-C26D-49A1-AAC5-609DB56F9613}" presName="childText" presStyleLbl="revTx" presStyleIdx="1" presStyleCnt="3">
        <dgm:presLayoutVars>
          <dgm:bulletEnabled val="1"/>
        </dgm:presLayoutVars>
      </dgm:prSet>
      <dgm:spPr/>
    </dgm:pt>
    <dgm:pt modelId="{176A1F16-A28A-471D-941C-D62C0273B13F}" type="pres">
      <dgm:prSet presAssocID="{C367EBE0-8D28-47E5-A12A-48D31CBE744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17CFC5F-31E1-4531-8DAD-34C041715189}" type="pres">
      <dgm:prSet presAssocID="{C367EBE0-8D28-47E5-A12A-48D31CBE744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7CE5C14-CD8C-40B1-9624-3A03E01D1A36}" srcId="{565AAD18-C26D-49A1-AAC5-609DB56F9613}" destId="{63F5C9B8-6143-4A4E-A3BF-02CB31B597EB}" srcOrd="1" destOrd="0" parTransId="{75BBF248-185C-46CC-AE94-7F1B426D9F96}" sibTransId="{9B107787-FBAE-4776-BE2D-7B2AC2036AF7}"/>
    <dgm:cxn modelId="{7A591517-D1C9-449E-AA23-71067E4A001A}" type="presOf" srcId="{63F5C9B8-6143-4A4E-A3BF-02CB31B597EB}" destId="{0D348133-51D6-4471-84B6-CFD56F38F0AF}" srcOrd="0" destOrd="1" presId="urn:microsoft.com/office/officeart/2005/8/layout/vList2"/>
    <dgm:cxn modelId="{85C05C19-C1B0-46AE-801E-EBCDAB1FF14A}" type="presOf" srcId="{2083EA3E-F190-4396-A177-F28A91F76A72}" destId="{0D348133-51D6-4471-84B6-CFD56F38F0AF}" srcOrd="0" destOrd="0" presId="urn:microsoft.com/office/officeart/2005/8/layout/vList2"/>
    <dgm:cxn modelId="{5294A528-0496-447D-AED1-0AA2CCC58FFE}" type="presOf" srcId="{AE4C6A5B-F8DA-4422-ADE3-BCF30549FB2D}" destId="{BFC49E7A-036D-4BD4-A5E4-7721B4B85296}" srcOrd="0" destOrd="0" presId="urn:microsoft.com/office/officeart/2005/8/layout/vList2"/>
    <dgm:cxn modelId="{20AEF629-1E07-4869-B651-4F298C6BB01A}" srcId="{F5502820-BC55-4B2F-9F7F-F47CABF4BE20}" destId="{48C06969-D8E8-4C42-8474-7082E8B80F25}" srcOrd="0" destOrd="0" parTransId="{CAC38830-21EF-4F73-B0C3-FBC2F0078DF2}" sibTransId="{336F2307-9D8E-443D-9603-7D443F646D8A}"/>
    <dgm:cxn modelId="{0A08D631-9215-4D81-864E-972BF6933BAA}" type="presOf" srcId="{C367EBE0-8D28-47E5-A12A-48D31CBE7440}" destId="{176A1F16-A28A-471D-941C-D62C0273B13F}" srcOrd="0" destOrd="0" presId="urn:microsoft.com/office/officeart/2005/8/layout/vList2"/>
    <dgm:cxn modelId="{4089505E-1107-43D8-A418-7D631AB1994F}" type="presOf" srcId="{15E82477-D170-41C1-9B05-4B64EB41BD5E}" destId="{F17CFC5F-31E1-4531-8DAD-34C041715189}" srcOrd="0" destOrd="0" presId="urn:microsoft.com/office/officeart/2005/8/layout/vList2"/>
    <dgm:cxn modelId="{C4344A4E-A91A-4813-96E6-87F8FAA16ABB}" srcId="{565AAD18-C26D-49A1-AAC5-609DB56F9613}" destId="{2083EA3E-F190-4396-A177-F28A91F76A72}" srcOrd="0" destOrd="0" parTransId="{1257B71C-67CC-47A2-B4A6-C76E7100181F}" sibTransId="{2140A1A3-E267-4306-A7E1-D47017DB481C}"/>
    <dgm:cxn modelId="{81A48578-95E4-4B3E-AA39-696B4742EB0F}" srcId="{F5502820-BC55-4B2F-9F7F-F47CABF4BE20}" destId="{565AAD18-C26D-49A1-AAC5-609DB56F9613}" srcOrd="1" destOrd="0" parTransId="{BEA6C904-CF3C-489B-B3AB-7E7E06BF6862}" sibTransId="{00BEB857-B9EB-4D30-AE76-FCCB5A778B60}"/>
    <dgm:cxn modelId="{7FDB3881-2F43-4204-B6FD-B8FF1BDC4E64}" type="presOf" srcId="{F5502820-BC55-4B2F-9F7F-F47CABF4BE20}" destId="{90974C6D-E9D1-4DE1-AB05-F0ED4C7F4471}" srcOrd="0" destOrd="0" presId="urn:microsoft.com/office/officeart/2005/8/layout/vList2"/>
    <dgm:cxn modelId="{47E6E6AC-76C5-484D-9CEA-4AA9789D8275}" type="presOf" srcId="{48C06969-D8E8-4C42-8474-7082E8B80F25}" destId="{C798FF0E-AEEE-4AA6-984C-FF05A24919D5}" srcOrd="0" destOrd="0" presId="urn:microsoft.com/office/officeart/2005/8/layout/vList2"/>
    <dgm:cxn modelId="{D10D89B1-C893-4CC1-BBBA-5270B9EAA2D0}" srcId="{F5502820-BC55-4B2F-9F7F-F47CABF4BE20}" destId="{C367EBE0-8D28-47E5-A12A-48D31CBE7440}" srcOrd="2" destOrd="0" parTransId="{34721188-1125-421C-A1FF-58B798B67996}" sibTransId="{A9A1CDB3-F121-475E-84CB-ED060D979CA7}"/>
    <dgm:cxn modelId="{B06CE8C9-89AC-4E90-94EC-3550130B18D3}" srcId="{48C06969-D8E8-4C42-8474-7082E8B80F25}" destId="{AE4C6A5B-F8DA-4422-ADE3-BCF30549FB2D}" srcOrd="0" destOrd="0" parTransId="{79B1A1BD-5625-4D53-ABE7-609499357D63}" sibTransId="{07BD33A1-4650-4C2C-B90D-B73D444D7413}"/>
    <dgm:cxn modelId="{8EF071D4-DC96-471A-BCCA-7E521CB7935F}" type="presOf" srcId="{565AAD18-C26D-49A1-AAC5-609DB56F9613}" destId="{236A3E8C-7DD3-42D5-B7FD-80FAC6E5DCBB}" srcOrd="0" destOrd="0" presId="urn:microsoft.com/office/officeart/2005/8/layout/vList2"/>
    <dgm:cxn modelId="{260509FC-0066-44DF-8A2C-7D6C2311E2E8}" srcId="{C367EBE0-8D28-47E5-A12A-48D31CBE7440}" destId="{15E82477-D170-41C1-9B05-4B64EB41BD5E}" srcOrd="0" destOrd="0" parTransId="{872D0929-4C0C-49EB-9EC7-4EB15C13B9AF}" sibTransId="{1474ABD3-6EDA-446C-B248-186547453E6F}"/>
    <dgm:cxn modelId="{DD95236C-A1A8-4EDB-A4E7-4603A8A3B82C}" type="presParOf" srcId="{90974C6D-E9D1-4DE1-AB05-F0ED4C7F4471}" destId="{C798FF0E-AEEE-4AA6-984C-FF05A24919D5}" srcOrd="0" destOrd="0" presId="urn:microsoft.com/office/officeart/2005/8/layout/vList2"/>
    <dgm:cxn modelId="{9CC41A98-D9E2-4567-B2C8-14CC2FF30B2C}" type="presParOf" srcId="{90974C6D-E9D1-4DE1-AB05-F0ED4C7F4471}" destId="{BFC49E7A-036D-4BD4-A5E4-7721B4B85296}" srcOrd="1" destOrd="0" presId="urn:microsoft.com/office/officeart/2005/8/layout/vList2"/>
    <dgm:cxn modelId="{C776F95D-3928-4F76-B45A-9C2B20A087C4}" type="presParOf" srcId="{90974C6D-E9D1-4DE1-AB05-F0ED4C7F4471}" destId="{236A3E8C-7DD3-42D5-B7FD-80FAC6E5DCBB}" srcOrd="2" destOrd="0" presId="urn:microsoft.com/office/officeart/2005/8/layout/vList2"/>
    <dgm:cxn modelId="{3C3389E2-644C-4024-8D93-578BB36BF06A}" type="presParOf" srcId="{90974C6D-E9D1-4DE1-AB05-F0ED4C7F4471}" destId="{0D348133-51D6-4471-84B6-CFD56F38F0AF}" srcOrd="3" destOrd="0" presId="urn:microsoft.com/office/officeart/2005/8/layout/vList2"/>
    <dgm:cxn modelId="{4A0CE613-C2BF-4529-8B22-BF1DA2D122B3}" type="presParOf" srcId="{90974C6D-E9D1-4DE1-AB05-F0ED4C7F4471}" destId="{176A1F16-A28A-471D-941C-D62C0273B13F}" srcOrd="4" destOrd="0" presId="urn:microsoft.com/office/officeart/2005/8/layout/vList2"/>
    <dgm:cxn modelId="{A3FDB87A-18C2-4F8E-89DB-C35189C8C13D}" type="presParOf" srcId="{90974C6D-E9D1-4DE1-AB05-F0ED4C7F4471}" destId="{F17CFC5F-31E1-4531-8DAD-34C04171518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C75E0-3CC3-4B4D-857C-E7EE7E7B008E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8F81C6-3D1C-47F3-8A99-0F685600E05E}">
      <dgm:prSet/>
      <dgm:spPr/>
      <dgm:t>
        <a:bodyPr/>
        <a:lstStyle/>
        <a:p>
          <a:r>
            <a:rPr lang="en-US" dirty="0"/>
            <a:t>Terminal dyspnea is most often NOT associated with hypoxia </a:t>
          </a:r>
        </a:p>
      </dgm:t>
    </dgm:pt>
    <dgm:pt modelId="{8B136130-3978-41F1-9A16-8A0F058C65D1}" type="parTrans" cxnId="{4F11BED6-FCBE-4EC7-BEE1-6EA198397EE5}">
      <dgm:prSet/>
      <dgm:spPr/>
      <dgm:t>
        <a:bodyPr/>
        <a:lstStyle/>
        <a:p>
          <a:endParaRPr lang="en-US"/>
        </a:p>
      </dgm:t>
    </dgm:pt>
    <dgm:pt modelId="{0A462DC0-F0C7-44A7-A183-D58899E6F9AC}" type="sibTrans" cxnId="{4F11BED6-FCBE-4EC7-BEE1-6EA198397EE5}">
      <dgm:prSet/>
      <dgm:spPr/>
      <dgm:t>
        <a:bodyPr/>
        <a:lstStyle/>
        <a:p>
          <a:endParaRPr lang="en-US"/>
        </a:p>
      </dgm:t>
    </dgm:pt>
    <dgm:pt modelId="{527A97CD-61C0-4DB8-A2EF-F77E867AF591}">
      <dgm:prSet/>
      <dgm:spPr/>
      <dgm:t>
        <a:bodyPr/>
        <a:lstStyle/>
        <a:p>
          <a:r>
            <a:rPr lang="en-US"/>
            <a:t>Management </a:t>
          </a:r>
        </a:p>
      </dgm:t>
    </dgm:pt>
    <dgm:pt modelId="{DA752C9B-2CBB-4C89-A259-31A25D4D33A2}" type="parTrans" cxnId="{47018DCB-4951-43C7-8EB8-4479F7BCFB8D}">
      <dgm:prSet/>
      <dgm:spPr/>
      <dgm:t>
        <a:bodyPr/>
        <a:lstStyle/>
        <a:p>
          <a:endParaRPr lang="en-US"/>
        </a:p>
      </dgm:t>
    </dgm:pt>
    <dgm:pt modelId="{14F7C28B-E908-447D-B30A-1D8F469CFDCF}" type="sibTrans" cxnId="{47018DCB-4951-43C7-8EB8-4479F7BCFB8D}">
      <dgm:prSet/>
      <dgm:spPr/>
      <dgm:t>
        <a:bodyPr/>
        <a:lstStyle/>
        <a:p>
          <a:endParaRPr lang="en-US"/>
        </a:p>
      </dgm:t>
    </dgm:pt>
    <dgm:pt modelId="{7E32E58D-6612-48A7-9AA9-C1FC83F25D4F}">
      <dgm:prSet custT="1"/>
      <dgm:spPr/>
      <dgm:t>
        <a:bodyPr/>
        <a:lstStyle/>
        <a:p>
          <a:r>
            <a:rPr lang="en-US" sz="1600" dirty="0"/>
            <a:t>Trial of Oxygen </a:t>
          </a:r>
        </a:p>
      </dgm:t>
    </dgm:pt>
    <dgm:pt modelId="{7C93B235-6C4C-4705-9AC0-3113249FA905}" type="parTrans" cxnId="{DE2E1037-77AD-4F17-9AF2-543EECE27CAF}">
      <dgm:prSet/>
      <dgm:spPr/>
      <dgm:t>
        <a:bodyPr/>
        <a:lstStyle/>
        <a:p>
          <a:endParaRPr lang="en-US"/>
        </a:p>
      </dgm:t>
    </dgm:pt>
    <dgm:pt modelId="{B3BFE5D0-022B-4E74-8F7D-93FA2925F819}" type="sibTrans" cxnId="{DE2E1037-77AD-4F17-9AF2-543EECE27CAF}">
      <dgm:prSet/>
      <dgm:spPr/>
      <dgm:t>
        <a:bodyPr/>
        <a:lstStyle/>
        <a:p>
          <a:endParaRPr lang="en-US"/>
        </a:p>
      </dgm:t>
    </dgm:pt>
    <dgm:pt modelId="{8465763F-59C2-49F9-A2E3-662D7A6B89CF}">
      <dgm:prSet custT="1"/>
      <dgm:spPr/>
      <dgm:t>
        <a:bodyPr/>
        <a:lstStyle/>
        <a:p>
          <a:r>
            <a:rPr lang="en-US" sz="1600" dirty="0"/>
            <a:t>4 liter/ minute for 15 minutes after explaining to the patient that it can be continued if beneficial. Can be discontinued after 15 minutes if the patient does not find it helpful</a:t>
          </a:r>
        </a:p>
      </dgm:t>
    </dgm:pt>
    <dgm:pt modelId="{B3B99033-737D-402A-89B1-06744BC8909B}" type="parTrans" cxnId="{6747C85E-4EA4-40A5-896C-FF23DFF05A79}">
      <dgm:prSet/>
      <dgm:spPr/>
      <dgm:t>
        <a:bodyPr/>
        <a:lstStyle/>
        <a:p>
          <a:endParaRPr lang="en-US"/>
        </a:p>
      </dgm:t>
    </dgm:pt>
    <dgm:pt modelId="{716CE030-BB79-4E9D-917E-D54B91E114EA}" type="sibTrans" cxnId="{6747C85E-4EA4-40A5-896C-FF23DFF05A79}">
      <dgm:prSet/>
      <dgm:spPr/>
      <dgm:t>
        <a:bodyPr/>
        <a:lstStyle/>
        <a:p>
          <a:endParaRPr lang="en-US"/>
        </a:p>
      </dgm:t>
    </dgm:pt>
    <dgm:pt modelId="{F4E890E7-5A08-4020-B554-5D82BD28DC04}">
      <dgm:prSet custT="1"/>
      <dgm:spPr/>
      <dgm:t>
        <a:bodyPr/>
        <a:lstStyle/>
        <a:p>
          <a:r>
            <a:rPr lang="en-US" sz="1600" dirty="0"/>
            <a:t>Titrated doses of Morphine (1.5 mg increments subcutaneously every 20 minutes) supplemented with small doses of 2-3 mg every 3-4 hours) of subcutaneous Midazolam. </a:t>
          </a:r>
        </a:p>
      </dgm:t>
    </dgm:pt>
    <dgm:pt modelId="{61058D72-DFFB-42C4-BC2A-00115D72C488}" type="parTrans" cxnId="{79062AC5-6AE6-4F4B-95D5-5298A1D8597F}">
      <dgm:prSet/>
      <dgm:spPr/>
      <dgm:t>
        <a:bodyPr/>
        <a:lstStyle/>
        <a:p>
          <a:endParaRPr lang="en-US"/>
        </a:p>
      </dgm:t>
    </dgm:pt>
    <dgm:pt modelId="{BA1A909D-41C0-406E-9FC0-3FF0503B4BC9}" type="sibTrans" cxnId="{79062AC5-6AE6-4F4B-95D5-5298A1D8597F}">
      <dgm:prSet/>
      <dgm:spPr/>
      <dgm:t>
        <a:bodyPr/>
        <a:lstStyle/>
        <a:p>
          <a:endParaRPr lang="en-US"/>
        </a:p>
      </dgm:t>
    </dgm:pt>
    <dgm:pt modelId="{659A06A6-E80A-4026-A167-7EE8A7C9A0EA}">
      <dgm:prSet custT="1"/>
      <dgm:spPr/>
      <dgm:t>
        <a:bodyPr/>
        <a:lstStyle/>
        <a:p>
          <a:r>
            <a:rPr lang="en-US" sz="1600" dirty="0"/>
            <a:t>The idea is not to knock down the patient but to achieve a fine balance between settling dyspnea and deep sleep.</a:t>
          </a:r>
        </a:p>
      </dgm:t>
    </dgm:pt>
    <dgm:pt modelId="{CAA5ECC9-CB45-435E-AED4-D9F8A12A04A0}" type="parTrans" cxnId="{B8C46E0A-5FE3-42BA-8372-A815DF160C54}">
      <dgm:prSet/>
      <dgm:spPr/>
      <dgm:t>
        <a:bodyPr/>
        <a:lstStyle/>
        <a:p>
          <a:endParaRPr lang="en-US"/>
        </a:p>
      </dgm:t>
    </dgm:pt>
    <dgm:pt modelId="{CAB5A151-ECFF-44B0-B3D4-74BC691866C0}" type="sibTrans" cxnId="{B8C46E0A-5FE3-42BA-8372-A815DF160C54}">
      <dgm:prSet/>
      <dgm:spPr/>
      <dgm:t>
        <a:bodyPr/>
        <a:lstStyle/>
        <a:p>
          <a:endParaRPr lang="en-US"/>
        </a:p>
      </dgm:t>
    </dgm:pt>
    <dgm:pt modelId="{A8016B98-C9BB-45D5-8093-70E4B8F933C7}" type="pres">
      <dgm:prSet presAssocID="{7DCC75E0-3CC3-4B4D-857C-E7EE7E7B008E}" presName="linear" presStyleCnt="0">
        <dgm:presLayoutVars>
          <dgm:dir/>
          <dgm:animLvl val="lvl"/>
          <dgm:resizeHandles val="exact"/>
        </dgm:presLayoutVars>
      </dgm:prSet>
      <dgm:spPr/>
    </dgm:pt>
    <dgm:pt modelId="{623406E8-A80F-4FB7-B2BA-7C6B1587E525}" type="pres">
      <dgm:prSet presAssocID="{D58F81C6-3D1C-47F3-8A99-0F685600E05E}" presName="parentLin" presStyleCnt="0"/>
      <dgm:spPr/>
    </dgm:pt>
    <dgm:pt modelId="{08770C45-33A6-4388-B854-60AF80426396}" type="pres">
      <dgm:prSet presAssocID="{D58F81C6-3D1C-47F3-8A99-0F685600E05E}" presName="parentLeftMargin" presStyleLbl="node1" presStyleIdx="0" presStyleCnt="2"/>
      <dgm:spPr/>
    </dgm:pt>
    <dgm:pt modelId="{44EB9F6D-2163-43CA-9DB9-146B186A691C}" type="pres">
      <dgm:prSet presAssocID="{D58F81C6-3D1C-47F3-8A99-0F685600E05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39FF02D-EB99-4E05-9F52-CEEF1A188F9D}" type="pres">
      <dgm:prSet presAssocID="{D58F81C6-3D1C-47F3-8A99-0F685600E05E}" presName="negativeSpace" presStyleCnt="0"/>
      <dgm:spPr/>
    </dgm:pt>
    <dgm:pt modelId="{15775033-AF01-42EE-B74A-50E78B151497}" type="pres">
      <dgm:prSet presAssocID="{D58F81C6-3D1C-47F3-8A99-0F685600E05E}" presName="childText" presStyleLbl="conFgAcc1" presStyleIdx="0" presStyleCnt="2">
        <dgm:presLayoutVars>
          <dgm:bulletEnabled val="1"/>
        </dgm:presLayoutVars>
      </dgm:prSet>
      <dgm:spPr/>
    </dgm:pt>
    <dgm:pt modelId="{F2A7FAC5-0454-4C0A-A7E0-6F0B7A879FA7}" type="pres">
      <dgm:prSet presAssocID="{0A462DC0-F0C7-44A7-A183-D58899E6F9AC}" presName="spaceBetweenRectangles" presStyleCnt="0"/>
      <dgm:spPr/>
    </dgm:pt>
    <dgm:pt modelId="{CA53E242-F94E-41B4-82ED-CB33ECDB33AC}" type="pres">
      <dgm:prSet presAssocID="{527A97CD-61C0-4DB8-A2EF-F77E867AF591}" presName="parentLin" presStyleCnt="0"/>
      <dgm:spPr/>
    </dgm:pt>
    <dgm:pt modelId="{5E6D3D2B-86D8-4E1B-A299-E51452021663}" type="pres">
      <dgm:prSet presAssocID="{527A97CD-61C0-4DB8-A2EF-F77E867AF591}" presName="parentLeftMargin" presStyleLbl="node1" presStyleIdx="0" presStyleCnt="2"/>
      <dgm:spPr/>
    </dgm:pt>
    <dgm:pt modelId="{9E79F5BD-663A-4EAB-A7E7-F6065E7919F1}" type="pres">
      <dgm:prSet presAssocID="{527A97CD-61C0-4DB8-A2EF-F77E867AF5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875B4C-9741-4798-8150-9B1EB048CC49}" type="pres">
      <dgm:prSet presAssocID="{527A97CD-61C0-4DB8-A2EF-F77E867AF591}" presName="negativeSpace" presStyleCnt="0"/>
      <dgm:spPr/>
    </dgm:pt>
    <dgm:pt modelId="{4B3FEDFD-67CB-4C25-A4F1-C861D8F09382}" type="pres">
      <dgm:prSet presAssocID="{527A97CD-61C0-4DB8-A2EF-F77E867AF59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163EF07-DE7B-4F1D-B865-19BB064BF6E9}" type="presOf" srcId="{527A97CD-61C0-4DB8-A2EF-F77E867AF591}" destId="{9E79F5BD-663A-4EAB-A7E7-F6065E7919F1}" srcOrd="1" destOrd="0" presId="urn:microsoft.com/office/officeart/2005/8/layout/list1"/>
    <dgm:cxn modelId="{B8C46E0A-5FE3-42BA-8372-A815DF160C54}" srcId="{F4E890E7-5A08-4020-B554-5D82BD28DC04}" destId="{659A06A6-E80A-4026-A167-7EE8A7C9A0EA}" srcOrd="0" destOrd="0" parTransId="{CAA5ECC9-CB45-435E-AED4-D9F8A12A04A0}" sibTransId="{CAB5A151-ECFF-44B0-B3D4-74BC691866C0}"/>
    <dgm:cxn modelId="{7AE26335-5F8E-4869-B41D-039F53AB6CE5}" type="presOf" srcId="{7DCC75E0-3CC3-4B4D-857C-E7EE7E7B008E}" destId="{A8016B98-C9BB-45D5-8093-70E4B8F933C7}" srcOrd="0" destOrd="0" presId="urn:microsoft.com/office/officeart/2005/8/layout/list1"/>
    <dgm:cxn modelId="{DE2E1037-77AD-4F17-9AF2-543EECE27CAF}" srcId="{527A97CD-61C0-4DB8-A2EF-F77E867AF591}" destId="{7E32E58D-6612-48A7-9AA9-C1FC83F25D4F}" srcOrd="0" destOrd="0" parTransId="{7C93B235-6C4C-4705-9AC0-3113249FA905}" sibTransId="{B3BFE5D0-022B-4E74-8F7D-93FA2925F819}"/>
    <dgm:cxn modelId="{6747C85E-4EA4-40A5-896C-FF23DFF05A79}" srcId="{7E32E58D-6612-48A7-9AA9-C1FC83F25D4F}" destId="{8465763F-59C2-49F9-A2E3-662D7A6B89CF}" srcOrd="0" destOrd="0" parTransId="{B3B99033-737D-402A-89B1-06744BC8909B}" sibTransId="{716CE030-BB79-4E9D-917E-D54B91E114EA}"/>
    <dgm:cxn modelId="{AB97FA6A-4BA2-44DC-8C7B-B88D1D0DA15D}" type="presOf" srcId="{D58F81C6-3D1C-47F3-8A99-0F685600E05E}" destId="{44EB9F6D-2163-43CA-9DB9-146B186A691C}" srcOrd="1" destOrd="0" presId="urn:microsoft.com/office/officeart/2005/8/layout/list1"/>
    <dgm:cxn modelId="{1864AA84-519B-4D59-BE7D-F9EC7B524797}" type="presOf" srcId="{D58F81C6-3D1C-47F3-8A99-0F685600E05E}" destId="{08770C45-33A6-4388-B854-60AF80426396}" srcOrd="0" destOrd="0" presId="urn:microsoft.com/office/officeart/2005/8/layout/list1"/>
    <dgm:cxn modelId="{3F346BA0-C33E-4282-9741-A895C09CEC6D}" type="presOf" srcId="{8465763F-59C2-49F9-A2E3-662D7A6B89CF}" destId="{4B3FEDFD-67CB-4C25-A4F1-C861D8F09382}" srcOrd="0" destOrd="1" presId="urn:microsoft.com/office/officeart/2005/8/layout/list1"/>
    <dgm:cxn modelId="{79062AC5-6AE6-4F4B-95D5-5298A1D8597F}" srcId="{527A97CD-61C0-4DB8-A2EF-F77E867AF591}" destId="{F4E890E7-5A08-4020-B554-5D82BD28DC04}" srcOrd="1" destOrd="0" parTransId="{61058D72-DFFB-42C4-BC2A-00115D72C488}" sibTransId="{BA1A909D-41C0-406E-9FC0-3FF0503B4BC9}"/>
    <dgm:cxn modelId="{510860C9-83B1-4BC8-8B51-E22C6D0F296F}" type="presOf" srcId="{659A06A6-E80A-4026-A167-7EE8A7C9A0EA}" destId="{4B3FEDFD-67CB-4C25-A4F1-C861D8F09382}" srcOrd="0" destOrd="3" presId="urn:microsoft.com/office/officeart/2005/8/layout/list1"/>
    <dgm:cxn modelId="{47018DCB-4951-43C7-8EB8-4479F7BCFB8D}" srcId="{7DCC75E0-3CC3-4B4D-857C-E7EE7E7B008E}" destId="{527A97CD-61C0-4DB8-A2EF-F77E867AF591}" srcOrd="1" destOrd="0" parTransId="{DA752C9B-2CBB-4C89-A259-31A25D4D33A2}" sibTransId="{14F7C28B-E908-447D-B30A-1D8F469CFDCF}"/>
    <dgm:cxn modelId="{4F11BED6-FCBE-4EC7-BEE1-6EA198397EE5}" srcId="{7DCC75E0-3CC3-4B4D-857C-E7EE7E7B008E}" destId="{D58F81C6-3D1C-47F3-8A99-0F685600E05E}" srcOrd="0" destOrd="0" parTransId="{8B136130-3978-41F1-9A16-8A0F058C65D1}" sibTransId="{0A462DC0-F0C7-44A7-A183-D58899E6F9AC}"/>
    <dgm:cxn modelId="{402EFDD6-CC11-461D-B15F-4B32A9B94ADC}" type="presOf" srcId="{527A97CD-61C0-4DB8-A2EF-F77E867AF591}" destId="{5E6D3D2B-86D8-4E1B-A299-E51452021663}" srcOrd="0" destOrd="0" presId="urn:microsoft.com/office/officeart/2005/8/layout/list1"/>
    <dgm:cxn modelId="{51066AD7-128A-4BC1-87B7-98E7F5B9C511}" type="presOf" srcId="{7E32E58D-6612-48A7-9AA9-C1FC83F25D4F}" destId="{4B3FEDFD-67CB-4C25-A4F1-C861D8F09382}" srcOrd="0" destOrd="0" presId="urn:microsoft.com/office/officeart/2005/8/layout/list1"/>
    <dgm:cxn modelId="{D02B81E7-CCBC-4327-BE2C-28349912327B}" type="presOf" srcId="{F4E890E7-5A08-4020-B554-5D82BD28DC04}" destId="{4B3FEDFD-67CB-4C25-A4F1-C861D8F09382}" srcOrd="0" destOrd="2" presId="urn:microsoft.com/office/officeart/2005/8/layout/list1"/>
    <dgm:cxn modelId="{32C3D7D9-7A4B-4786-BC34-D595B1971DB6}" type="presParOf" srcId="{A8016B98-C9BB-45D5-8093-70E4B8F933C7}" destId="{623406E8-A80F-4FB7-B2BA-7C6B1587E525}" srcOrd="0" destOrd="0" presId="urn:microsoft.com/office/officeart/2005/8/layout/list1"/>
    <dgm:cxn modelId="{0369349A-5D9B-46B7-A0F8-D2434891AD34}" type="presParOf" srcId="{623406E8-A80F-4FB7-B2BA-7C6B1587E525}" destId="{08770C45-33A6-4388-B854-60AF80426396}" srcOrd="0" destOrd="0" presId="urn:microsoft.com/office/officeart/2005/8/layout/list1"/>
    <dgm:cxn modelId="{28ADC57C-3AD7-4928-A202-B475005BD398}" type="presParOf" srcId="{623406E8-A80F-4FB7-B2BA-7C6B1587E525}" destId="{44EB9F6D-2163-43CA-9DB9-146B186A691C}" srcOrd="1" destOrd="0" presId="urn:microsoft.com/office/officeart/2005/8/layout/list1"/>
    <dgm:cxn modelId="{CBE8ED13-4BDD-47B0-8DC5-0B5EADD05C0D}" type="presParOf" srcId="{A8016B98-C9BB-45D5-8093-70E4B8F933C7}" destId="{539FF02D-EB99-4E05-9F52-CEEF1A188F9D}" srcOrd="1" destOrd="0" presId="urn:microsoft.com/office/officeart/2005/8/layout/list1"/>
    <dgm:cxn modelId="{FEF6B10E-E6E1-450E-9E92-A3D3489E53EE}" type="presParOf" srcId="{A8016B98-C9BB-45D5-8093-70E4B8F933C7}" destId="{15775033-AF01-42EE-B74A-50E78B151497}" srcOrd="2" destOrd="0" presId="urn:microsoft.com/office/officeart/2005/8/layout/list1"/>
    <dgm:cxn modelId="{A7C2DEA6-434A-4247-A164-84841DA785CD}" type="presParOf" srcId="{A8016B98-C9BB-45D5-8093-70E4B8F933C7}" destId="{F2A7FAC5-0454-4C0A-A7E0-6F0B7A879FA7}" srcOrd="3" destOrd="0" presId="urn:microsoft.com/office/officeart/2005/8/layout/list1"/>
    <dgm:cxn modelId="{4E4E7C41-DD03-4B78-9A6B-DF4112731777}" type="presParOf" srcId="{A8016B98-C9BB-45D5-8093-70E4B8F933C7}" destId="{CA53E242-F94E-41B4-82ED-CB33ECDB33AC}" srcOrd="4" destOrd="0" presId="urn:microsoft.com/office/officeart/2005/8/layout/list1"/>
    <dgm:cxn modelId="{0E67C710-20AD-4C98-8C6C-0B4FCA693373}" type="presParOf" srcId="{CA53E242-F94E-41B4-82ED-CB33ECDB33AC}" destId="{5E6D3D2B-86D8-4E1B-A299-E51452021663}" srcOrd="0" destOrd="0" presId="urn:microsoft.com/office/officeart/2005/8/layout/list1"/>
    <dgm:cxn modelId="{7D47EA17-16B2-4C98-AACE-13FF446638B9}" type="presParOf" srcId="{CA53E242-F94E-41B4-82ED-CB33ECDB33AC}" destId="{9E79F5BD-663A-4EAB-A7E7-F6065E7919F1}" srcOrd="1" destOrd="0" presId="urn:microsoft.com/office/officeart/2005/8/layout/list1"/>
    <dgm:cxn modelId="{08B7AA94-ED80-412D-91E3-0EE32412F245}" type="presParOf" srcId="{A8016B98-C9BB-45D5-8093-70E4B8F933C7}" destId="{D4875B4C-9741-4798-8150-9B1EB048CC49}" srcOrd="5" destOrd="0" presId="urn:microsoft.com/office/officeart/2005/8/layout/list1"/>
    <dgm:cxn modelId="{A3471712-19DA-473C-A7AD-B0301CCA3255}" type="presParOf" srcId="{A8016B98-C9BB-45D5-8093-70E4B8F933C7}" destId="{4B3FEDFD-67CB-4C25-A4F1-C861D8F0938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8FF0E-AEEE-4AA6-984C-FF05A24919D5}">
      <dsp:nvSpPr>
        <dsp:cNvPr id="0" name=""/>
        <dsp:cNvSpPr/>
      </dsp:nvSpPr>
      <dsp:spPr>
        <a:xfrm>
          <a:off x="0" y="69791"/>
          <a:ext cx="6594475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Death rattle </a:t>
          </a:r>
        </a:p>
      </dsp:txBody>
      <dsp:txXfrm>
        <a:off x="38638" y="108429"/>
        <a:ext cx="6517199" cy="714229"/>
      </dsp:txXfrm>
    </dsp:sp>
    <dsp:sp modelId="{BFC49E7A-036D-4BD4-A5E4-7721B4B85296}">
      <dsp:nvSpPr>
        <dsp:cNvPr id="0" name=""/>
        <dsp:cNvSpPr/>
      </dsp:nvSpPr>
      <dsp:spPr>
        <a:xfrm>
          <a:off x="0" y="861296"/>
          <a:ext cx="6594475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7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i="0" kern="1200" dirty="0">
              <a:solidFill>
                <a:srgbClr val="FFFF00"/>
              </a:solidFill>
            </a:rPr>
            <a:t>Atropine 1 mg sublingual </a:t>
          </a:r>
          <a:r>
            <a:rPr lang="en-US" sz="2600" i="0" kern="1200" dirty="0" err="1">
              <a:solidFill>
                <a:srgbClr val="FFFF00"/>
              </a:solidFill>
            </a:rPr>
            <a:t>qid</a:t>
          </a:r>
          <a:r>
            <a:rPr lang="en-US" sz="2600" i="0" kern="1200" dirty="0">
              <a:solidFill>
                <a:srgbClr val="FFFF00"/>
              </a:solidFill>
            </a:rPr>
            <a:t>/ Glycopyrrolate 0.2 mg sublingual </a:t>
          </a:r>
          <a:r>
            <a:rPr lang="en-US" sz="2600" i="0" kern="1200" dirty="0" err="1">
              <a:solidFill>
                <a:srgbClr val="FFFF00"/>
              </a:solidFill>
            </a:rPr>
            <a:t>tid</a:t>
          </a:r>
          <a:r>
            <a:rPr lang="en-US" sz="2600" i="0" kern="1200" dirty="0">
              <a:solidFill>
                <a:srgbClr val="FFFF00"/>
              </a:solidFill>
            </a:rPr>
            <a:t> – Repeat as and when necessary</a:t>
          </a:r>
        </a:p>
      </dsp:txBody>
      <dsp:txXfrm>
        <a:off x="0" y="861296"/>
        <a:ext cx="6594475" cy="1195424"/>
      </dsp:txXfrm>
    </dsp:sp>
    <dsp:sp modelId="{236A3E8C-7DD3-42D5-B7FD-80FAC6E5DCBB}">
      <dsp:nvSpPr>
        <dsp:cNvPr id="0" name=""/>
        <dsp:cNvSpPr/>
      </dsp:nvSpPr>
      <dsp:spPr>
        <a:xfrm>
          <a:off x="0" y="2056721"/>
          <a:ext cx="6594475" cy="79150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Noisy tachypnoea in moribund</a:t>
          </a:r>
        </a:p>
      </dsp:txBody>
      <dsp:txXfrm>
        <a:off x="38638" y="2095359"/>
        <a:ext cx="6517199" cy="714229"/>
      </dsp:txXfrm>
    </dsp:sp>
    <dsp:sp modelId="{0D348133-51D6-4471-84B6-CFD56F38F0AF}">
      <dsp:nvSpPr>
        <dsp:cNvPr id="0" name=""/>
        <dsp:cNvSpPr/>
      </dsp:nvSpPr>
      <dsp:spPr>
        <a:xfrm>
          <a:off x="0" y="2848226"/>
          <a:ext cx="6594475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7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i="0" kern="1200" dirty="0">
              <a:solidFill>
                <a:srgbClr val="FFFF00"/>
              </a:solidFill>
            </a:rPr>
            <a:t>Morphine 2-3 mg subcutaneous  +/_ Midazolam 2 mg subcutaneous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i="0" kern="1200" dirty="0">
              <a:solidFill>
                <a:srgbClr val="FFFF00"/>
              </a:solidFill>
            </a:rPr>
            <a:t>Repeat as and when necessary</a:t>
          </a:r>
        </a:p>
      </dsp:txBody>
      <dsp:txXfrm>
        <a:off x="0" y="2848226"/>
        <a:ext cx="6594475" cy="1263735"/>
      </dsp:txXfrm>
    </dsp:sp>
    <dsp:sp modelId="{176A1F16-A28A-471D-941C-D62C0273B13F}">
      <dsp:nvSpPr>
        <dsp:cNvPr id="0" name=""/>
        <dsp:cNvSpPr/>
      </dsp:nvSpPr>
      <dsp:spPr>
        <a:xfrm>
          <a:off x="0" y="4111961"/>
          <a:ext cx="6594475" cy="79150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Nausea &amp;Vomiting</a:t>
          </a:r>
        </a:p>
      </dsp:txBody>
      <dsp:txXfrm>
        <a:off x="38638" y="4150599"/>
        <a:ext cx="6517199" cy="714229"/>
      </dsp:txXfrm>
    </dsp:sp>
    <dsp:sp modelId="{F17CFC5F-31E1-4531-8DAD-34C041715189}">
      <dsp:nvSpPr>
        <dsp:cNvPr id="0" name=""/>
        <dsp:cNvSpPr/>
      </dsp:nvSpPr>
      <dsp:spPr>
        <a:xfrm>
          <a:off x="0" y="4903466"/>
          <a:ext cx="6594475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7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i="0" kern="1200" dirty="0">
              <a:solidFill>
                <a:srgbClr val="FFFF00"/>
              </a:solidFill>
            </a:rPr>
            <a:t>Appropriate anti emetic + Antisecretory</a:t>
          </a:r>
        </a:p>
      </dsp:txBody>
      <dsp:txXfrm>
        <a:off x="0" y="4903466"/>
        <a:ext cx="6594475" cy="546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75033-AF01-42EE-B74A-50E78B151497}">
      <dsp:nvSpPr>
        <dsp:cNvPr id="0" name=""/>
        <dsp:cNvSpPr/>
      </dsp:nvSpPr>
      <dsp:spPr>
        <a:xfrm>
          <a:off x="0" y="1762056"/>
          <a:ext cx="773279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B9F6D-2163-43CA-9DB9-146B186A691C}">
      <dsp:nvSpPr>
        <dsp:cNvPr id="0" name=""/>
        <dsp:cNvSpPr/>
      </dsp:nvSpPr>
      <dsp:spPr>
        <a:xfrm>
          <a:off x="386639" y="1540656"/>
          <a:ext cx="5412955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597" tIns="0" rIns="20459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Terminal dyspnea is most often NOT associated with hypoxia </a:t>
          </a:r>
        </a:p>
      </dsp:txBody>
      <dsp:txXfrm>
        <a:off x="408255" y="1562272"/>
        <a:ext cx="5369723" cy="399568"/>
      </dsp:txXfrm>
    </dsp:sp>
    <dsp:sp modelId="{4B3FEDFD-67CB-4C25-A4F1-C861D8F09382}">
      <dsp:nvSpPr>
        <dsp:cNvPr id="0" name=""/>
        <dsp:cNvSpPr/>
      </dsp:nvSpPr>
      <dsp:spPr>
        <a:xfrm>
          <a:off x="0" y="2442457"/>
          <a:ext cx="7732793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51" tIns="312420" rIns="6001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Trial of Oxygen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4 liter/ minute for 15 minutes after explaining to the patient that it can be continued if beneficial. Can be discontinued after 15 minutes if the patient does not find it helpful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Titrated doses of Morphine (1.5 mg increments subcutaneously every 20 minutes) supplemented with small doses of 2-3 mg every 3-4 hours) of subcutaneous Midazolam.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idea is not to knock down the patient but to achieve a fine balance between settling dyspnea and deep sleep.</a:t>
          </a:r>
        </a:p>
      </dsp:txBody>
      <dsp:txXfrm>
        <a:off x="0" y="2442457"/>
        <a:ext cx="7732793" cy="2551500"/>
      </dsp:txXfrm>
    </dsp:sp>
    <dsp:sp modelId="{9E79F5BD-663A-4EAB-A7E7-F6065E7919F1}">
      <dsp:nvSpPr>
        <dsp:cNvPr id="0" name=""/>
        <dsp:cNvSpPr/>
      </dsp:nvSpPr>
      <dsp:spPr>
        <a:xfrm>
          <a:off x="386639" y="2221056"/>
          <a:ext cx="5412955" cy="4428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597" tIns="0" rIns="20459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Management </a:t>
          </a:r>
        </a:p>
      </dsp:txBody>
      <dsp:txXfrm>
        <a:off x="408255" y="2242672"/>
        <a:ext cx="5369723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5100-F497-488D-8D0C-C4E5239BB44C}" type="datetimeFigureOut">
              <a:rPr lang="en-IN" smtClean="0"/>
              <a:t>28-12-2022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2EBD5-61B4-4813-A7CC-522232766B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20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19B62E-6753-4274-B674-677720E0C8C2}" type="slidenum">
              <a:rPr lang="en-GB" smtClean="0">
                <a:latin typeface="Arial" pitchFamily="34" charset="0"/>
              </a:rPr>
              <a:pPr/>
              <a:t>3</a:t>
            </a:fld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7024-3A66-ACC3-5412-179AC1318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6974A-0EF1-781F-1579-BFFA7321E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A7CC4-B12A-6C26-21BD-398865CC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1880-AE6D-4399-9F88-84E98D265825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3E831-DD95-8F2C-B67F-1A814A88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8671-89E8-62A5-8FDC-3A54F851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DAFFF-BADB-CB14-B46D-5120928A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FF651-3730-2C33-A383-277693188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B72D-4A2B-9CDF-8B56-66B15EC0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95F-C14C-4ACB-BAFF-F4CB8E4C7379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A4B68-A265-8508-82B3-E20D173E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BD9B3-7E21-0AE9-EE53-D859609E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3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F4CB9-AB45-6414-69E6-40E035A63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29E2C-9C7C-C8D9-6DED-E2C545D42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FCE25-2125-79F4-C237-6AE0FD17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667-6D2D-4A4B-BD1E-B692FBB8D974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5AB1-A30D-81A2-064D-A2720AE8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C9121-7CB0-F264-4DA2-72699403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DA29-75D0-A636-328C-3A5CA60B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8C84-4116-41D2-F286-BE2EF4207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12E91-E08C-3833-A090-E4480E30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E05F-05ED-40C0-A92F-5469944FD9D9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7EAB5-1717-4158-C8EA-E586A0E9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C0288-AAA3-BA96-8437-81DFE1BE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81DF-CC60-FA06-24DA-BB62E187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29540-BA84-817A-0728-2C13CFFE7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75EA-AB07-BC14-5537-4DFFAD6F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0AD3-7DE4-4C73-AFB7-836CEA82B4F0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6E443-6967-BCEC-EB75-4912FD57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1D6F5-4E8E-8080-12D0-F2A680A8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0061-98B2-8B1C-8C2E-0ADD3D84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A3C3-4000-D913-6683-1697205CE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49638-02DC-478D-D0AA-C086C89E8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6FE5D-2280-E531-1FB6-621E863F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1C5E-F492-4EC5-9497-84DEF42F4343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C29A2-E552-3C47-D2D4-240B318F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32045-A978-A458-D243-10285896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B371-9DC0-8125-D014-AD466B8E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F0C56-C7EE-7749-F993-08A5CE55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391E6-8E5D-9E22-A145-1FB5731CF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4292-5B9A-AF2F-0914-7A21089C1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189E5-401C-2B0F-399E-7E47F045A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63BA9-4ABB-FBE9-7BD0-AD1FD1AF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4138-00AC-47EA-80FF-3F1A52BF90C8}" type="datetime1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899FE9-1351-284A-6B79-8E5257C6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8024F6-1DED-2EA5-20A7-035E5C32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DB27-8725-F4F8-DA58-8921C23C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9584C-C99B-15AB-A293-A5D5A683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33F5-67EB-403A-B447-ECDA2A7DCCC9}" type="datetime1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76A05-648E-5AC0-2E62-04AA22B9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2DE8C-FC35-EA90-1D54-56992D68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A7AA9-072C-7F09-2EE2-46EF68DF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CF33-BA78-4B9A-8231-6B8035BF443F}" type="datetime1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B5C35-2BEA-D3B7-D069-8F54AF6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FFA67-B974-4125-7EA3-38C062A0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6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37E7-291B-3A18-D05B-4D79EE2EF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57935-2FC5-FC8F-A0F1-E70E618D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8C5B1-D8FD-96D4-6B6B-7246E636F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8664C-DCD4-79C9-76B3-FF649D98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0B2-DF7F-42F9-B492-2127BCC2A349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6F42F-15F0-F6E7-E8BF-ACFC6FF9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60077-0580-4313-5887-19D68D63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7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0766-1138-C5B8-999E-D7D9CB14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F94527-D4BA-06B1-A13A-7B491B8AE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230F6-3889-7897-49EF-AED8F2818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926C9-4F08-2CD8-627D-A39D6BC8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115-1F71-4B46-ACED-99AFB825C925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32718-05FA-1271-B4A6-8B6674C6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Suresh July 2014 BCCPM BCCPN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587B6-A53F-9F8C-42C1-6A7E342F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5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245B3-8141-FC6C-AF37-BB3020E4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A0EE2-0DF0-0B23-8853-57301B313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3E129-49AB-02F1-4915-699F31BC4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C03D-53FE-4409-A2DD-889A465E0CFE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DC4FA-1BE9-9543-137E-8E621E096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Suresh July 2014 BCCPM BCCPN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E102B-C053-1373-7D0F-35EC9F06F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F5AA-BE1F-5AC4-C254-E1364CB42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555624" cy="2232199"/>
          </a:xfrm>
        </p:spPr>
        <p:txBody>
          <a:bodyPr anchor="t">
            <a:normAutofit/>
          </a:bodyPr>
          <a:lstStyle/>
          <a:p>
            <a:pPr algn="l"/>
            <a:r>
              <a:rPr lang="en-IN">
                <a:solidFill>
                  <a:schemeClr val="tx2"/>
                </a:solidFill>
              </a:rPr>
              <a:t>Symptom Relief at the end of life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C65C1CD-6F17-9036-6AA2-7E6E15040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58" r="22207" b="-1"/>
          <a:stretch/>
        </p:blipFill>
        <p:spPr>
          <a:xfrm>
            <a:off x="6379861" y="168275"/>
            <a:ext cx="5428907" cy="607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0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1331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Facing the event</a:t>
            </a:r>
          </a:p>
        </p:txBody>
      </p:sp>
      <p:sp>
        <p:nvSpPr>
          <p:cNvPr id="13322" name="Rectangle 1332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/>
            <a:endParaRPr lang="en-US">
              <a:solidFill>
                <a:srgbClr val="FFFFFF"/>
              </a:solidFill>
            </a:endParaRP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Physical symptom relief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Planning for crisis management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Psycho spiritual issues</a:t>
            </a:r>
          </a:p>
        </p:txBody>
      </p:sp>
    </p:spTree>
    <p:extLst>
      <p:ext uri="{BB962C8B-B14F-4D97-AF65-F5344CB8AC3E}">
        <p14:creationId xmlns:p14="http://schemas.microsoft.com/office/powerpoint/2010/main" val="5239303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639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Incidence of Common symptoms at the end of life </a:t>
            </a:r>
            <a:r>
              <a:rPr lang="en-US" sz="3200" dirty="0">
                <a:solidFill>
                  <a:srgbClr val="FFFFFF"/>
                </a:solidFill>
              </a:rPr>
              <a:t>(data compiled from various studies)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394" name="Rectangle 1639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Noisy-moist breathing(45-56%)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Urinary symptoms(4-53%)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Pain (26-99%)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Restlessness(42-52%)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Dyspnoea(17-47%)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Nausea and vomiting(13-71%)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Profound weakness(82%)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Muscle twitching(12%)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>
                <a:solidFill>
                  <a:srgbClr val="FFFFFF"/>
                </a:solidFill>
              </a:rPr>
              <a:t>Confusion(9-68%)</a:t>
            </a:r>
          </a:p>
        </p:txBody>
      </p:sp>
    </p:spTree>
    <p:extLst>
      <p:ext uri="{BB962C8B-B14F-4D97-AF65-F5344CB8AC3E}">
        <p14:creationId xmlns:p14="http://schemas.microsoft.com/office/powerpoint/2010/main" val="3195965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1946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Modification of drug route</a:t>
            </a:r>
          </a:p>
        </p:txBody>
      </p:sp>
      <p:sp>
        <p:nvSpPr>
          <p:cNvPr id="19466" name="Rectangle 1946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/>
            <a:endParaRPr lang="en-US" dirty="0">
              <a:solidFill>
                <a:srgbClr val="FFFFFF"/>
              </a:solidFill>
            </a:endParaRP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Patient may not be able to swallow. Alternate routes of drug administration need to be considered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Sub lingual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Rectal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Subcutaneous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Butterfly needle 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Syringe drivers, if available</a:t>
            </a:r>
          </a:p>
        </p:txBody>
      </p:sp>
    </p:spTree>
    <p:extLst>
      <p:ext uri="{BB962C8B-B14F-4D97-AF65-F5344CB8AC3E}">
        <p14:creationId xmlns:p14="http://schemas.microsoft.com/office/powerpoint/2010/main" val="35624531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Rectangle 2253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Terminal symptoms</a:t>
            </a:r>
          </a:p>
        </p:txBody>
      </p:sp>
      <p:sp>
        <p:nvSpPr>
          <p:cNvPr id="22539" name="Rectangle 2253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533" name="Rectangle 3">
            <a:extLst>
              <a:ext uri="{FF2B5EF4-FFF2-40B4-BE49-F238E27FC236}">
                <a16:creationId xmlns:a16="http://schemas.microsoft.com/office/drawing/2014/main" id="{D05040D5-1A6E-B2E7-6FCE-16F1F13FD3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25135"/>
              </p:ext>
            </p:extLst>
          </p:nvPr>
        </p:nvGraphicFramePr>
        <p:xfrm>
          <a:off x="4933950" y="584200"/>
          <a:ext cx="6594475" cy="55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3534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2355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Delirium as a Terminal Symptom</a:t>
            </a:r>
          </a:p>
        </p:txBody>
      </p:sp>
      <p:sp>
        <p:nvSpPr>
          <p:cNvPr id="23562" name="Rectangle 2356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en-US" sz="2600" dirty="0">
                <a:solidFill>
                  <a:srgbClr val="FFFFFF"/>
                </a:solidFill>
              </a:rPr>
              <a:t>Can be due to multiple causes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Brain Mets?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Nutritional?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Metabolic?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Drugs?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Paraneoplastic syndrome?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Organ failure?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z="2600" dirty="0">
                <a:solidFill>
                  <a:srgbClr val="FFFFFF"/>
                </a:solidFill>
              </a:rPr>
              <a:t>Hypoxia?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>
              <a:solidFill>
                <a:srgbClr val="FFFF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>
                <a:solidFill>
                  <a:srgbClr val="FFFFFF"/>
                </a:solidFill>
              </a:rPr>
              <a:t>Haloperidol 3 mg +/-  Midazolam 2mg </a:t>
            </a:r>
            <a:r>
              <a:rPr lang="en-US" sz="2600" i="1" dirty="0" err="1">
                <a:solidFill>
                  <a:srgbClr val="FFFFFF"/>
                </a:solidFill>
              </a:rPr>
              <a:t>Subcutaneosly</a:t>
            </a:r>
            <a:r>
              <a:rPr lang="en-US" sz="2600" i="1" dirty="0">
                <a:solidFill>
                  <a:srgbClr val="FFFFFF"/>
                </a:solidFill>
              </a:rPr>
              <a:t>. Repeat as and when required</a:t>
            </a:r>
          </a:p>
        </p:txBody>
      </p:sp>
    </p:spTree>
    <p:extLst>
      <p:ext uri="{BB962C8B-B14F-4D97-AF65-F5344CB8AC3E}">
        <p14:creationId xmlns:p14="http://schemas.microsoft.com/office/powerpoint/2010/main" val="349353476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586" name="Rectangle 2458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Rectangle 2458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Rectangle 2458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2" name="Rectangle 2459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94" name="Freeform: Shape 2459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596" name="Rectangle 2459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>
              <a:defRPr/>
            </a:pPr>
            <a:r>
              <a:rPr lang="en-US" sz="4000">
                <a:solidFill>
                  <a:srgbClr val="FFFFFF"/>
                </a:solidFill>
              </a:rPr>
              <a:t>Restlessness in a dying patient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915019" cy="6029112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Can be due to</a:t>
            </a:r>
          </a:p>
          <a:p>
            <a:pPr eaLnBrk="1" hangingPunct="1"/>
            <a:r>
              <a:rPr lang="en-US" dirty="0"/>
              <a:t>Pain</a:t>
            </a:r>
          </a:p>
          <a:p>
            <a:pPr eaLnBrk="1" hangingPunct="1"/>
            <a:r>
              <a:rPr lang="en-US" dirty="0"/>
              <a:t>Pruritis</a:t>
            </a:r>
          </a:p>
          <a:p>
            <a:pPr eaLnBrk="1" hangingPunct="1"/>
            <a:r>
              <a:rPr lang="en-US" dirty="0"/>
              <a:t>Full bowel/ bladder</a:t>
            </a:r>
          </a:p>
          <a:p>
            <a:pPr eaLnBrk="1" hangingPunct="1"/>
            <a:r>
              <a:rPr lang="en-US" dirty="0"/>
              <a:t>Anoxia/ </a:t>
            </a:r>
            <a:r>
              <a:rPr lang="en-US" dirty="0" err="1"/>
              <a:t>dyspnoea</a:t>
            </a:r>
            <a:endParaRPr lang="en-US" dirty="0"/>
          </a:p>
          <a:p>
            <a:pPr eaLnBrk="1" hangingPunct="1"/>
            <a:r>
              <a:rPr lang="en-US" dirty="0"/>
              <a:t>Anxiety/</a:t>
            </a:r>
            <a:r>
              <a:rPr lang="en-US" dirty="0" err="1"/>
              <a:t>akathesia</a:t>
            </a:r>
            <a:r>
              <a:rPr lang="en-US" dirty="0"/>
              <a:t>/delirium</a:t>
            </a:r>
          </a:p>
          <a:p>
            <a:pPr eaLnBrk="1" hangingPunct="1"/>
            <a:r>
              <a:rPr lang="en-US" dirty="0"/>
              <a:t>Addition or withdrawal of benzodiazepines/steroids</a:t>
            </a:r>
          </a:p>
          <a:p>
            <a:pPr eaLnBrk="1" hangingPunct="1"/>
            <a:r>
              <a:rPr lang="en-US" dirty="0"/>
              <a:t>Withdrawal of alcohol/nicotine</a:t>
            </a:r>
          </a:p>
          <a:p>
            <a:pPr eaLnBrk="1" hangingPunct="1"/>
            <a:r>
              <a:rPr lang="en-US" dirty="0"/>
              <a:t>Drugs reducing seizure threshold( Phenothiazines/ </a:t>
            </a:r>
            <a:r>
              <a:rPr lang="en-US" dirty="0" err="1"/>
              <a:t>Buterephenones</a:t>
            </a:r>
            <a:r>
              <a:rPr lang="en-US" dirty="0"/>
              <a:t>/TCA/Opioids)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57107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0D32F-BBA9-1F06-2A98-C5744DE3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Breathlessness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53C079-71CB-4AC3-A4C6-0FE167B617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140079"/>
              </p:ext>
            </p:extLst>
          </p:nvPr>
        </p:nvGraphicFramePr>
        <p:xfrm>
          <a:off x="4288221" y="234176"/>
          <a:ext cx="7732793" cy="6534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821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2560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Management of Restlessness</a:t>
            </a:r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>
              <a:buFont typeface="Wingdings 2" pitchFamily="18" charset="2"/>
              <a:buChar char=""/>
            </a:pPr>
            <a:r>
              <a:rPr lang="en-US" dirty="0">
                <a:solidFill>
                  <a:srgbClr val="FFFFFF"/>
                </a:solidFill>
              </a:rPr>
              <a:t>Treat the cause if identified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</a:rPr>
              <a:t>	-unrelieved physical symptoms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</a:rPr>
              <a:t>	-emotional issues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</a:rPr>
              <a:t>	-delirium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</a:rPr>
              <a:t>	-drugs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</a:rPr>
              <a:t>	-dehydration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dirty="0">
                <a:solidFill>
                  <a:srgbClr val="FFFFFF"/>
                </a:solidFill>
              </a:rPr>
              <a:t>If no delirium-Midazolam 2-3 mg subcutaneously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dirty="0">
                <a:solidFill>
                  <a:srgbClr val="FFFFFF"/>
                </a:solidFill>
              </a:rPr>
              <a:t>If delirium-Haloperidol 3 mg  +/_  Midazolam 2-3 mg subcutaneously</a:t>
            </a:r>
          </a:p>
        </p:txBody>
      </p:sp>
    </p:spTree>
    <p:extLst>
      <p:ext uri="{BB962C8B-B14F-4D97-AF65-F5344CB8AC3E}">
        <p14:creationId xmlns:p14="http://schemas.microsoft.com/office/powerpoint/2010/main" val="374725735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2765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Retention of urine / incontinence</a:t>
            </a:r>
          </a:p>
        </p:txBody>
      </p:sp>
      <p:sp>
        <p:nvSpPr>
          <p:cNvPr id="27658" name="Rectangle 2765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/>
            <a:endParaRPr lang="en-US" dirty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n-US" sz="3200" dirty="0">
                <a:solidFill>
                  <a:srgbClr val="FFFFFF"/>
                </a:solidFill>
              </a:rPr>
              <a:t>Common symptom due to </a:t>
            </a:r>
          </a:p>
          <a:p>
            <a:pPr eaLnBrk="1" hangingPunct="1"/>
            <a:r>
              <a:rPr lang="en-US" sz="3200" dirty="0">
                <a:solidFill>
                  <a:srgbClr val="FFFFFF"/>
                </a:solidFill>
              </a:rPr>
              <a:t>Inattention</a:t>
            </a:r>
          </a:p>
          <a:p>
            <a:pPr eaLnBrk="1" hangingPunct="1"/>
            <a:r>
              <a:rPr lang="en-US" sz="3200" dirty="0">
                <a:solidFill>
                  <a:srgbClr val="FFFFFF"/>
                </a:solidFill>
              </a:rPr>
              <a:t>Drugs</a:t>
            </a:r>
          </a:p>
          <a:p>
            <a:pPr eaLnBrk="1" hangingPunct="1"/>
            <a:r>
              <a:rPr lang="en-US" sz="3200" dirty="0">
                <a:solidFill>
                  <a:srgbClr val="FFFFFF"/>
                </a:solidFill>
              </a:rPr>
              <a:t>Weakness</a:t>
            </a:r>
          </a:p>
          <a:p>
            <a:pPr eaLnBrk="1" hangingPunct="1"/>
            <a:r>
              <a:rPr lang="en-US" sz="3200" dirty="0">
                <a:solidFill>
                  <a:srgbClr val="FFFFFF"/>
                </a:solidFill>
              </a:rPr>
              <a:t>Enlarged Prostate in men</a:t>
            </a:r>
          </a:p>
          <a:p>
            <a:pPr eaLnBrk="1" hangingPunct="1"/>
            <a:r>
              <a:rPr lang="en-US" sz="3200" dirty="0">
                <a:solidFill>
                  <a:srgbClr val="FFFFFF"/>
                </a:solidFill>
              </a:rPr>
              <a:t>Incontinence secondary to retention</a:t>
            </a:r>
          </a:p>
        </p:txBody>
      </p:sp>
    </p:spTree>
    <p:extLst>
      <p:ext uri="{BB962C8B-B14F-4D97-AF65-F5344CB8AC3E}">
        <p14:creationId xmlns:p14="http://schemas.microsoft.com/office/powerpoint/2010/main" val="31575608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2663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800" dirty="0">
                <a:solidFill>
                  <a:srgbClr val="FFFFFF"/>
                </a:solidFill>
              </a:rPr>
              <a:t>Myoclonus/ Seizures</a:t>
            </a:r>
          </a:p>
        </p:txBody>
      </p:sp>
      <p:sp>
        <p:nvSpPr>
          <p:cNvPr id="26634" name="Rectangle 2663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636" name="Rectangle 2663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rtlCol="0" anchor="ctr">
            <a:normAutofit/>
          </a:bodyPr>
          <a:lstStyle/>
          <a:p>
            <a:pPr marL="411480">
              <a:buNone/>
              <a:defRPr/>
            </a:pPr>
            <a:r>
              <a:rPr lang="en-US" sz="2200" dirty="0"/>
              <a:t>Pre epileptiform phenomenon (encephalopathy)</a:t>
            </a:r>
          </a:p>
          <a:p>
            <a:pPr marL="411480">
              <a:buFont typeface="Wingdings 2"/>
              <a:buChar char=""/>
              <a:defRPr/>
            </a:pPr>
            <a:r>
              <a:rPr lang="en-US" sz="2200" dirty="0"/>
              <a:t>Precipitators/ exacerbators</a:t>
            </a:r>
          </a:p>
          <a:p>
            <a:pPr marL="411480">
              <a:buNone/>
              <a:defRPr/>
            </a:pPr>
            <a:r>
              <a:rPr lang="en-US" sz="2200" dirty="0"/>
              <a:t>	-drugs (introduction /withdrawal)</a:t>
            </a:r>
          </a:p>
          <a:p>
            <a:pPr marL="411480">
              <a:buNone/>
              <a:defRPr/>
            </a:pPr>
            <a:r>
              <a:rPr lang="en-US" sz="2200" dirty="0"/>
              <a:t>   - organ failure    -hypoxia  - cerebral edema</a:t>
            </a:r>
          </a:p>
          <a:p>
            <a:pPr marL="411480">
              <a:buNone/>
              <a:defRPr/>
            </a:pPr>
            <a:r>
              <a:rPr lang="en-US" sz="2200" dirty="0"/>
              <a:t>	-hyponatremia    - hypoglycemia</a:t>
            </a:r>
          </a:p>
          <a:p>
            <a:pPr marL="411480">
              <a:buNone/>
              <a:defRPr/>
            </a:pPr>
            <a:endParaRPr lang="en-US" sz="2200" dirty="0"/>
          </a:p>
          <a:p>
            <a:pPr marL="411480">
              <a:buFont typeface="Wingdings 2"/>
              <a:buChar char=""/>
              <a:defRPr/>
            </a:pPr>
            <a:r>
              <a:rPr lang="en-US" sz="2200" dirty="0"/>
              <a:t>Symptomatic treatment</a:t>
            </a:r>
          </a:p>
          <a:p>
            <a:pPr marL="411480">
              <a:buNone/>
              <a:defRPr/>
            </a:pPr>
            <a:r>
              <a:rPr lang="en-US" sz="2200" dirty="0"/>
              <a:t>	-Diazepam: 5-10 mg per dose per rectal, maximum 20 mg per day</a:t>
            </a:r>
          </a:p>
          <a:p>
            <a:pPr marL="411480">
              <a:buNone/>
              <a:defRPr/>
            </a:pPr>
            <a:r>
              <a:rPr lang="en-US" sz="2200" dirty="0"/>
              <a:t>	-Midazolam 2-5 mg subcutaneous mg, maximum 30 mg /day</a:t>
            </a:r>
          </a:p>
          <a:p>
            <a:pPr marL="411480">
              <a:buNone/>
              <a:defRPr/>
            </a:pPr>
            <a:r>
              <a:rPr lang="en-US" sz="2200" dirty="0"/>
              <a:t>	-Clonazepam 0.5 mg sublingual, maximum 1-2 mg /day </a:t>
            </a:r>
          </a:p>
        </p:txBody>
      </p:sp>
    </p:spTree>
    <p:extLst>
      <p:ext uri="{BB962C8B-B14F-4D97-AF65-F5344CB8AC3E}">
        <p14:creationId xmlns:p14="http://schemas.microsoft.com/office/powerpoint/2010/main" val="12031457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>
          <a:xfrm>
            <a:off x="453142" y="725467"/>
            <a:ext cx="10733204" cy="27844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How do people die?</a:t>
            </a:r>
          </a:p>
        </p:txBody>
      </p:sp>
    </p:spTree>
    <p:extLst>
      <p:ext uri="{BB962C8B-B14F-4D97-AF65-F5344CB8AC3E}">
        <p14:creationId xmlns:p14="http://schemas.microsoft.com/office/powerpoint/2010/main" val="391287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2B0A7B-3BDD-3D7D-DCDA-5F923D34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9429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33600" y="0"/>
            <a:ext cx="8534400" cy="685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Sudden death, unexpected cause</a:t>
            </a:r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981200" y="1773238"/>
            <a:ext cx="8229600" cy="4525962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dirty="0"/>
              <a:t>&lt; 15%, MI, accident, etc</a:t>
            </a:r>
          </a:p>
        </p:txBody>
      </p:sp>
      <p:sp>
        <p:nvSpPr>
          <p:cNvPr id="37894" name="Line 5"/>
          <p:cNvSpPr>
            <a:spLocks noChangeShapeType="1"/>
          </p:cNvSpPr>
          <p:nvPr/>
        </p:nvSpPr>
        <p:spPr bwMode="auto">
          <a:xfrm>
            <a:off x="4343400" y="3429000"/>
            <a:ext cx="320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3581400" y="3429000"/>
            <a:ext cx="42672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2667000" y="6254750"/>
            <a:ext cx="5638800" cy="603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503614" y="3429000"/>
            <a:ext cx="839787" cy="2820988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4343400" y="2819400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 flipH="1">
            <a:off x="4343400" y="62484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8001001" y="5638800"/>
            <a:ext cx="1228991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Death</a:t>
            </a:r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5562601" y="6338888"/>
            <a:ext cx="1041119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 flipH="1" flipV="1">
            <a:off x="3500836" y="3429000"/>
            <a:ext cx="615553" cy="259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r>
              <a:rPr lang="en-US" sz="2800" b="1"/>
              <a:t>Health Status</a:t>
            </a:r>
          </a:p>
        </p:txBody>
      </p:sp>
    </p:spTree>
    <p:extLst>
      <p:ext uri="{BB962C8B-B14F-4D97-AF65-F5344CB8AC3E}">
        <p14:creationId xmlns:p14="http://schemas.microsoft.com/office/powerpoint/2010/main" val="844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Steady decline, short terminal phase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143672" y="1893888"/>
          <a:ext cx="7315200" cy="496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8028571" imgH="5447619" progId="">
                  <p:embed/>
                </p:oleObj>
              </mc:Choice>
              <mc:Fallback>
                <p:oleObj name="Photo Editor Photo" r:id="rId2" imgW="8028571" imgH="5447619" progId="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1893888"/>
                        <a:ext cx="7315200" cy="4964112"/>
                      </a:xfrm>
                      <a:prstGeom prst="rect">
                        <a:avLst/>
                      </a:prstGeom>
                      <a:solidFill>
                        <a:srgbClr val="B80808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3276600" y="1981200"/>
            <a:ext cx="0" cy="441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3276600" y="6400800"/>
            <a:ext cx="6324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7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Slow decline, periodic crises, sudden death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209800" y="2398714"/>
          <a:ext cx="81534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9057143" imgH="4715533" progId="">
                  <p:embed/>
                </p:oleObj>
              </mc:Choice>
              <mc:Fallback>
                <p:oleObj name="Photo Editor Photo" r:id="rId2" imgW="9057143" imgH="4715533" progId="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98714"/>
                        <a:ext cx="8153400" cy="4459287"/>
                      </a:xfrm>
                      <a:prstGeom prst="rect">
                        <a:avLst/>
                      </a:prstGeom>
                      <a:solidFill>
                        <a:srgbClr val="B80808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819400" y="6172200"/>
            <a:ext cx="739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 flipV="1">
            <a:off x="2819400" y="2362200"/>
            <a:ext cx="0" cy="3810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8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B6344-E6BD-7F99-606F-808B2C12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IN" sz="3800">
                <a:solidFill>
                  <a:srgbClr val="FFFFFF"/>
                </a:solidFill>
              </a:rPr>
              <a:t>The majority are dependent on others in the last phase of life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C1B92-C26B-03F0-3C2A-49A00CC0E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IN" sz="3200" dirty="0"/>
              <a:t>All except the 15% who die unexpectedly are usually bedridden for a period before they die</a:t>
            </a:r>
          </a:p>
          <a:p>
            <a:pPr lvl="1"/>
            <a:r>
              <a:rPr lang="en-IN" sz="2800" dirty="0"/>
              <a:t>Physical problems</a:t>
            </a:r>
          </a:p>
          <a:p>
            <a:pPr lvl="1"/>
            <a:r>
              <a:rPr lang="en-IN" sz="2800" dirty="0"/>
              <a:t>Emotional issues</a:t>
            </a:r>
          </a:p>
          <a:p>
            <a:pPr lvl="1"/>
            <a:r>
              <a:rPr lang="en-IN" sz="2800" dirty="0"/>
              <a:t>Social issues</a:t>
            </a:r>
          </a:p>
          <a:p>
            <a:pPr lvl="1"/>
            <a:r>
              <a:rPr lang="en-IN" sz="2800" dirty="0"/>
              <a:t>Spiritual issues </a:t>
            </a:r>
          </a:p>
        </p:txBody>
      </p:sp>
    </p:spTree>
    <p:extLst>
      <p:ext uri="{BB962C8B-B14F-4D97-AF65-F5344CB8AC3E}">
        <p14:creationId xmlns:p14="http://schemas.microsoft.com/office/powerpoint/2010/main" val="267088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IN" sz="3800" dirty="0">
                <a:solidFill>
                  <a:srgbClr val="FFFFFF"/>
                </a:solidFill>
              </a:rPr>
              <a:t>Dying in distress – Discussion</a:t>
            </a:r>
            <a:br>
              <a:rPr lang="en-IN" sz="3800" dirty="0">
                <a:solidFill>
                  <a:srgbClr val="FFFFFF"/>
                </a:solidFill>
              </a:rPr>
            </a:br>
            <a:r>
              <a:rPr lang="en-IN" sz="2800" dirty="0">
                <a:solidFill>
                  <a:srgbClr val="FFFFFF"/>
                </a:solidFill>
              </a:rPr>
              <a:t>(10 minutes)</a:t>
            </a:r>
            <a:endParaRPr lang="en-IN" sz="38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endParaRPr lang="en-GB" sz="2600" dirty="0"/>
          </a:p>
          <a:p>
            <a:r>
              <a:rPr lang="en-GB" sz="2600" dirty="0"/>
              <a:t>Most people die in distress</a:t>
            </a:r>
          </a:p>
          <a:p>
            <a:r>
              <a:rPr lang="en-GB" sz="2600" dirty="0"/>
              <a:t>Why is dying uncomfortable?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IN" sz="2600" i="1" dirty="0"/>
              <a:t>Post your response in the Chat box or unmute your microphone and speak</a:t>
            </a:r>
          </a:p>
        </p:txBody>
      </p:sp>
    </p:spTree>
    <p:extLst>
      <p:ext uri="{BB962C8B-B14F-4D97-AF65-F5344CB8AC3E}">
        <p14:creationId xmlns:p14="http://schemas.microsoft.com/office/powerpoint/2010/main" val="101403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1127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4 steps of managing terminal events</a:t>
            </a:r>
          </a:p>
        </p:txBody>
      </p:sp>
      <p:sp>
        <p:nvSpPr>
          <p:cNvPr id="11274" name="Rectangle 1127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>
              <a:buNone/>
            </a:pPr>
            <a:endParaRPr lang="en-US">
              <a:solidFill>
                <a:srgbClr val="FFFFFF"/>
              </a:solidFill>
            </a:endParaRP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Anticipation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Preparation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Facing the event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</a:rPr>
              <a:t>Bereavement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23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717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Preparation</a:t>
            </a:r>
          </a:p>
        </p:txBody>
      </p:sp>
      <p:sp>
        <p:nvSpPr>
          <p:cNvPr id="7178" name="Rectangle 717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Preparing patient</a:t>
            </a: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Preparing family</a:t>
            </a: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Dealing with questions like …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When will ‘it’ be?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What will  ‘it be like?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Where to die?	</a:t>
            </a:r>
          </a:p>
          <a:p>
            <a:r>
              <a:rPr lang="en-US" sz="2400" dirty="0">
                <a:solidFill>
                  <a:srgbClr val="FFFFFF"/>
                </a:solidFill>
              </a:rPr>
              <a:t> 	Whom to be present?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Withholding futile treatment?	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Unfinished business?</a:t>
            </a:r>
            <a:r>
              <a:rPr lang="en-US" sz="2400" b="1" dirty="0">
                <a:solidFill>
                  <a:srgbClr val="FFFFFF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A family meeting with key members of the family and a senior member of the health care team looking after the patient will be helpful.	</a:t>
            </a:r>
            <a:r>
              <a:rPr lang="en-US" sz="2400" b="1" dirty="0">
                <a:solidFill>
                  <a:srgbClr val="FFFFFF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7869497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685</Words>
  <Application>Microsoft Office PowerPoint</Application>
  <PresentationFormat>Widescreen</PresentationFormat>
  <Paragraphs>127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Photo Editor Photo</vt:lpstr>
      <vt:lpstr>Symptom Relief at the end of life</vt:lpstr>
      <vt:lpstr>How do people die?</vt:lpstr>
      <vt:lpstr>Sudden death, unexpected cause</vt:lpstr>
      <vt:lpstr>Steady decline, short terminal phase</vt:lpstr>
      <vt:lpstr>Slow decline, periodic crises, sudden death</vt:lpstr>
      <vt:lpstr>The majority are dependent on others in the last phase of life</vt:lpstr>
      <vt:lpstr>Dying in distress – Discussion (10 minutes)</vt:lpstr>
      <vt:lpstr>4 steps of managing terminal events</vt:lpstr>
      <vt:lpstr>Preparation</vt:lpstr>
      <vt:lpstr>Facing the event</vt:lpstr>
      <vt:lpstr>Incidence of Common symptoms at the end of life (data compiled from various studies)</vt:lpstr>
      <vt:lpstr>Modification of drug route</vt:lpstr>
      <vt:lpstr>Terminal symptoms</vt:lpstr>
      <vt:lpstr>Delirium as a Terminal Symptom</vt:lpstr>
      <vt:lpstr>Restlessness in a dying patient</vt:lpstr>
      <vt:lpstr>Breathlessness</vt:lpstr>
      <vt:lpstr>Management of Restlessness</vt:lpstr>
      <vt:lpstr>Retention of urine / incontinence</vt:lpstr>
      <vt:lpstr>Myoclonus/ Seizures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 Relief at the end of life</dc:title>
  <dc:creator>Suresh Kumar</dc:creator>
  <cp:lastModifiedBy>Suresh Kumar</cp:lastModifiedBy>
  <cp:revision>4</cp:revision>
  <dcterms:created xsi:type="dcterms:W3CDTF">2022-12-25T17:09:24Z</dcterms:created>
  <dcterms:modified xsi:type="dcterms:W3CDTF">2022-12-28T15:16:17Z</dcterms:modified>
</cp:coreProperties>
</file>